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sldIdLst>
    <p:sldId id="256" r:id="rId2"/>
    <p:sldId id="257" r:id="rId3"/>
    <p:sldId id="269" r:id="rId4"/>
    <p:sldId id="274" r:id="rId5"/>
    <p:sldId id="278" r:id="rId6"/>
    <p:sldId id="258" r:id="rId7"/>
    <p:sldId id="272" r:id="rId8"/>
    <p:sldId id="261" r:id="rId9"/>
    <p:sldId id="270" r:id="rId10"/>
    <p:sldId id="273" r:id="rId11"/>
    <p:sldId id="260" r:id="rId12"/>
    <p:sldId id="263" r:id="rId13"/>
    <p:sldId id="259" r:id="rId14"/>
    <p:sldId id="262" r:id="rId15"/>
    <p:sldId id="275" r:id="rId16"/>
    <p:sldId id="264" r:id="rId17"/>
    <p:sldId id="271" r:id="rId18"/>
    <p:sldId id="276" r:id="rId19"/>
    <p:sldId id="277" r:id="rId20"/>
    <p:sldId id="267" r:id="rId21"/>
    <p:sldId id="265" r:id="rId22"/>
    <p:sldId id="266" r:id="rId23"/>
    <p:sldId id="26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8" d="100"/>
          <a:sy n="68" d="100"/>
        </p:scale>
        <p:origin x="-53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12/9/2015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12/9/2015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12/9/2015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12/9/2015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12/9/2015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12/9/2015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12/9/2015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breakingisraelnews.com/28765/leading-evangelical-movement-calls-on-christian-zionists-to-repent-for-supporting-israel-biblical-zionism/#mEFvCavxwl1f1KRz.97" TargetMode="External"/><Relationship Id="rId4" Type="http://schemas.openxmlformats.org/officeDocument/2006/relationships/hyperlink" Target="http://www.israeltoday.co.il/NewsItem/tabid/178/nid/25907/Default.aspx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96227"/>
            <a:ext cx="7543800" cy="3902032"/>
          </a:xfrm>
        </p:spPr>
        <p:txBody>
          <a:bodyPr/>
          <a:lstStyle/>
          <a:p>
            <a:pPr algn="ctr"/>
            <a:r>
              <a:rPr lang="en-US" dirty="0" smtClean="0"/>
              <a:t>&amp;</a:t>
            </a:r>
            <a:br>
              <a:rPr lang="en-US" dirty="0" smtClean="0"/>
            </a:br>
            <a:r>
              <a:rPr lang="en-US" sz="4000" dirty="0" smtClean="0"/>
              <a:t>  </a:t>
            </a:r>
            <a:br>
              <a:rPr lang="en-US" sz="4000" dirty="0" smtClean="0"/>
            </a:br>
            <a:r>
              <a:rPr lang="en-US" sz="4000" dirty="0" smtClean="0"/>
              <a:t>Bonding in the Midst of Controversy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9623" y="4636810"/>
            <a:ext cx="6461760" cy="1066800"/>
          </a:xfrm>
        </p:spPr>
        <p:txBody>
          <a:bodyPr/>
          <a:lstStyle/>
          <a:p>
            <a:pPr algn="ctr"/>
            <a:r>
              <a:rPr lang="en-US" dirty="0" smtClean="0"/>
              <a:t>Curated by </a:t>
            </a:r>
            <a:r>
              <a:rPr lang="en-US" dirty="0"/>
              <a:t>Susan Perlman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 descr="Lausanne_Logo_300px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469" y="1669544"/>
            <a:ext cx="2222518" cy="1118667"/>
          </a:xfrm>
          <a:prstGeom prst="rect">
            <a:avLst/>
          </a:prstGeom>
        </p:spPr>
      </p:pic>
      <p:pic>
        <p:nvPicPr>
          <p:cNvPr id="5" name="Picture 4" descr="Screen Shot 2015-04-13 at 2.58.52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7"/>
          <a:stretch/>
        </p:blipFill>
        <p:spPr>
          <a:xfrm>
            <a:off x="4936887" y="2146947"/>
            <a:ext cx="2032000" cy="48773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20486" y="3077587"/>
            <a:ext cx="8460313" cy="2623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61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Lausanne 1974</a:t>
            </a:r>
            <a:endParaRPr lang="en-US" dirty="0"/>
          </a:p>
        </p:txBody>
      </p:sp>
      <p:pic>
        <p:nvPicPr>
          <p:cNvPr id="6" name="Content Placeholder 5" descr="00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0" b="14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025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Lausanne 1974</a:t>
            </a:r>
            <a:endParaRPr lang="en-US" dirty="0"/>
          </a:p>
        </p:txBody>
      </p:sp>
      <p:pic>
        <p:nvPicPr>
          <p:cNvPr id="4" name="Content Placeholder 3" descr="00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2" b="358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7810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8793"/>
            <a:ext cx="7620000" cy="3996090"/>
          </a:xfrm>
        </p:spPr>
        <p:txBody>
          <a:bodyPr/>
          <a:lstStyle/>
          <a:p>
            <a:pPr algn="ctr"/>
            <a:r>
              <a:rPr lang="en-US" sz="4800" dirty="0" smtClean="0"/>
              <a:t>“World evangelization requires the whole Church taking the whole message to the whole world.”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02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Pattaya</a:t>
            </a:r>
            <a:r>
              <a:rPr lang="en-US" dirty="0" smtClean="0"/>
              <a:t>, Thailand</a:t>
            </a:r>
            <a:endParaRPr lang="en-US" dirty="0"/>
          </a:p>
        </p:txBody>
      </p:sp>
      <p:pic>
        <p:nvPicPr>
          <p:cNvPr id="4" name="Content Placeholder 3" descr="1621_08_mantra-pura-resort-and-spa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 b="80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1349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COWE – </a:t>
            </a:r>
            <a:r>
              <a:rPr lang="en-US" dirty="0" err="1" smtClean="0"/>
              <a:t>Pattaya</a:t>
            </a:r>
            <a:r>
              <a:rPr lang="en-US" dirty="0" smtClean="0"/>
              <a:t> 1980</a:t>
            </a:r>
            <a:endParaRPr lang="en-US" dirty="0"/>
          </a:p>
        </p:txBody>
      </p:sp>
      <p:pic>
        <p:nvPicPr>
          <p:cNvPr id="4" name="Content Placeholder 3" descr="LCJE vintage001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6" b="57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7294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David Harley</a:t>
            </a:r>
            <a:endParaRPr lang="en-US" dirty="0"/>
          </a:p>
        </p:txBody>
      </p:sp>
      <p:pic>
        <p:nvPicPr>
          <p:cNvPr id="4" name="Content Placeholder 3" descr="LCJE Easneye011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9" b="332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2592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LCJE in Progress</a:t>
            </a:r>
            <a:endParaRPr lang="en-US" dirty="0"/>
          </a:p>
        </p:txBody>
      </p:sp>
      <p:pic>
        <p:nvPicPr>
          <p:cNvPr id="4" name="Content Placeholder 3" descr="LCJE Easneye010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9" b="332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6268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Manila 1989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043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977" y="1600200"/>
            <a:ext cx="2977471" cy="4800600"/>
          </a:xfrm>
          <a:prstGeom prst="rect">
            <a:avLst/>
          </a:prstGeom>
        </p:spPr>
      </p:pic>
      <p:pic>
        <p:nvPicPr>
          <p:cNvPr id="5" name="Picture 4" descr="005-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836" y="1600200"/>
            <a:ext cx="3220217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6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Manila 1989</a:t>
            </a:r>
            <a:endParaRPr lang="en-US" dirty="0"/>
          </a:p>
        </p:txBody>
      </p:sp>
      <p:pic>
        <p:nvPicPr>
          <p:cNvPr id="5" name="Content Placeholder 4" descr="00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" b="3235"/>
          <a:stretch>
            <a:fillRect/>
          </a:stretch>
        </p:blipFill>
        <p:spPr>
          <a:xfrm>
            <a:off x="457200" y="1600200"/>
            <a:ext cx="7620000" cy="48006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09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Manila 1989</a:t>
            </a:r>
            <a:endParaRPr lang="en-US" dirty="0"/>
          </a:p>
        </p:txBody>
      </p:sp>
      <p:pic>
        <p:nvPicPr>
          <p:cNvPr id="4" name="Content Placeholder 3" descr="012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2" b="207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6446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Doug </a:t>
            </a:r>
            <a:r>
              <a:rPr lang="en-US" dirty="0" err="1" smtClean="0"/>
              <a:t>Birdsall</a:t>
            </a:r>
            <a:endParaRPr lang="en-US" dirty="0"/>
          </a:p>
        </p:txBody>
      </p:sp>
      <p:pic>
        <p:nvPicPr>
          <p:cNvPr id="4" name="Content Placeholder 3" descr="new-american-bible-society-president-doug-birdsall-and-state-of-the-bibl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15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5120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pic>
        <p:nvPicPr>
          <p:cNvPr id="3" name="Content Placeholder 2" descr="LCJE Newmarket003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6" b="26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5099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Forums – </a:t>
            </a:r>
            <a:r>
              <a:rPr lang="en-US" dirty="0" err="1" smtClean="0"/>
              <a:t>Pattaya</a:t>
            </a:r>
            <a:r>
              <a:rPr lang="en-US" dirty="0" smtClean="0"/>
              <a:t> 2004</a:t>
            </a:r>
            <a:endParaRPr lang="en-US" dirty="0"/>
          </a:p>
        </p:txBody>
      </p:sp>
      <p:pic>
        <p:nvPicPr>
          <p:cNvPr id="4" name="Content Placeholder 3" descr="2004forum_IG22_0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8" b="2818"/>
          <a:stretch>
            <a:fillRect/>
          </a:stretch>
        </p:blipFill>
        <p:spPr>
          <a:xfrm>
            <a:off x="252842" y="1982888"/>
            <a:ext cx="3997556" cy="3302725"/>
          </a:xfrm>
        </p:spPr>
      </p:pic>
      <p:pic>
        <p:nvPicPr>
          <p:cNvPr id="5" name="Picture 4" descr="day07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398" y="1982888"/>
            <a:ext cx="3826802" cy="330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35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Lake Balaton - 2007</a:t>
            </a:r>
            <a:endParaRPr lang="en-US" dirty="0"/>
          </a:p>
        </p:txBody>
      </p:sp>
      <p:pic>
        <p:nvPicPr>
          <p:cNvPr id="4" name="Content Placeholder 3" descr="1243196009_83b87f59d9_b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5" r="159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3847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Senior Associates</a:t>
            </a:r>
            <a:endParaRPr lang="en-US" dirty="0"/>
          </a:p>
        </p:txBody>
      </p:sp>
      <p:pic>
        <p:nvPicPr>
          <p:cNvPr id="4" name="Content Placeholder 3" descr="2004forum_IG22_0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8" b="2818"/>
          <a:stretch>
            <a:fillRect/>
          </a:stretch>
        </p:blipFill>
        <p:spPr/>
      </p:pic>
      <p:pic>
        <p:nvPicPr>
          <p:cNvPr id="5" name="Picture 4" descr="Screen Shot 2015-04-13 at 10.54.29 A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316" y="1417638"/>
            <a:ext cx="5287660" cy="5350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8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Senior Associates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5-04-13 at 10.54.10 A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076" y="1417638"/>
            <a:ext cx="5231111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95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LCWE – Cape Town, South Africa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European Conference 20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08348"/>
            <a:ext cx="7620000" cy="321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4330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Dan </a:t>
            </a:r>
            <a:r>
              <a:rPr lang="en-US" dirty="0" err="1" smtClean="0"/>
              <a:t>Sered</a:t>
            </a:r>
            <a:r>
              <a:rPr lang="en-US" dirty="0" smtClean="0"/>
              <a:t> &amp; </a:t>
            </a:r>
            <a:r>
              <a:rPr lang="en-US" dirty="0" err="1" smtClean="0"/>
              <a:t>Shadia</a:t>
            </a:r>
            <a:r>
              <a:rPr lang="en-US" dirty="0" smtClean="0"/>
              <a:t> </a:t>
            </a:r>
            <a:r>
              <a:rPr lang="en-US" dirty="0" err="1" smtClean="0"/>
              <a:t>Qubti</a:t>
            </a:r>
            <a:endParaRPr lang="en-US" dirty="0"/>
          </a:p>
        </p:txBody>
      </p:sp>
      <p:pic>
        <p:nvPicPr>
          <p:cNvPr id="4" name="Content Placeholder 3" descr="Screen Shot 2015-04-14 at 8.32.59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8" r="56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77104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Michael Oh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daniel21-prayer-michael-o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044" y="1584544"/>
            <a:ext cx="4816255" cy="481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045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Lausanne Global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Screen Shot 2015-04-13 at 9.48.46 A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34" y="1301928"/>
            <a:ext cx="5541396" cy="533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9310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Israel Today – Haas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Screen Shot 2015-04-13 at 3.44.14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40" y="1575236"/>
            <a:ext cx="3519925" cy="4965275"/>
          </a:xfrm>
          <a:prstGeom prst="rect">
            <a:avLst/>
          </a:prstGeom>
        </p:spPr>
      </p:pic>
      <p:pic>
        <p:nvPicPr>
          <p:cNvPr id="9" name="Picture 8" descr="Screen Shot 2015-04-13 at 3.44.28 PM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97"/>
          <a:stretch/>
        </p:blipFill>
        <p:spPr>
          <a:xfrm>
            <a:off x="4557275" y="3772982"/>
            <a:ext cx="3519925" cy="27675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32039" y="1915170"/>
            <a:ext cx="31751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hlinkClick r:id="rId4"/>
              </a:rPr>
              <a:t>Israel Today </a:t>
            </a:r>
            <a:r>
              <a:rPr lang="en-US" dirty="0" smtClean="0">
                <a:hlinkClick r:id="rId4"/>
              </a:rPr>
              <a:t>Article</a:t>
            </a:r>
            <a:endParaRPr lang="en-US" dirty="0" smtClean="0"/>
          </a:p>
          <a:p>
            <a:endParaRPr lang="en-US" i="1" dirty="0"/>
          </a:p>
          <a:p>
            <a:r>
              <a:rPr lang="en-US" i="1" dirty="0" smtClean="0">
                <a:hlinkClick r:id="rId5"/>
              </a:rPr>
              <a:t>Breaking Israel News </a:t>
            </a:r>
            <a:r>
              <a:rPr lang="en-US" dirty="0" smtClean="0">
                <a:hlinkClick r:id="rId5"/>
              </a:rPr>
              <a:t>Article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4239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Lessons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4400" dirty="0" smtClean="0"/>
              <a:t>1. Those of us in LCJE need to be clear in our understanding of the nature of the Lausanne Movement.</a:t>
            </a:r>
          </a:p>
        </p:txBody>
      </p:sp>
    </p:spTree>
    <p:extLst>
      <p:ext uri="{BB962C8B-B14F-4D97-AF65-F5344CB8AC3E}">
        <p14:creationId xmlns:p14="http://schemas.microsoft.com/office/powerpoint/2010/main" val="29088687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Lessons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4400" dirty="0" smtClean="0"/>
              <a:t>2. Having history is important.</a:t>
            </a:r>
          </a:p>
        </p:txBody>
      </p:sp>
    </p:spTree>
    <p:extLst>
      <p:ext uri="{BB962C8B-B14F-4D97-AF65-F5344CB8AC3E}">
        <p14:creationId xmlns:p14="http://schemas.microsoft.com/office/powerpoint/2010/main" val="19745610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Lessons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300" indent="0">
              <a:buNone/>
            </a:pPr>
            <a:r>
              <a:rPr lang="en-US" sz="4400" dirty="0" smtClean="0"/>
              <a:t>3. Taking a proper course of action is paramount.</a:t>
            </a:r>
          </a:p>
          <a:p>
            <a:pPr lvl="1"/>
            <a:r>
              <a:rPr lang="en-US" sz="2800" dirty="0" smtClean="0"/>
              <a:t>A. Public attacks need a public response.</a:t>
            </a:r>
          </a:p>
          <a:p>
            <a:pPr lvl="1"/>
            <a:r>
              <a:rPr lang="en-US" sz="2800" dirty="0" smtClean="0"/>
              <a:t>B. We need to reach out to those who are in a position to respond.</a:t>
            </a:r>
          </a:p>
          <a:p>
            <a:pPr lvl="1"/>
            <a:r>
              <a:rPr lang="en-US" sz="2800" dirty="0" smtClean="0"/>
              <a:t>C. We need to pull together the best strategic advice possible in such situations</a:t>
            </a:r>
          </a:p>
        </p:txBody>
      </p:sp>
    </p:spTree>
    <p:extLst>
      <p:ext uri="{BB962C8B-B14F-4D97-AF65-F5344CB8AC3E}">
        <p14:creationId xmlns:p14="http://schemas.microsoft.com/office/powerpoint/2010/main" val="424516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Lessons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11480" lvl="1" indent="0">
              <a:buNone/>
            </a:pPr>
            <a:r>
              <a:rPr lang="en-US" sz="4400" dirty="0" smtClean="0"/>
              <a:t>4. Reflecting on the future, how we can help avoid such situations?</a:t>
            </a:r>
          </a:p>
        </p:txBody>
      </p:sp>
    </p:spTree>
    <p:extLst>
      <p:ext uri="{BB962C8B-B14F-4D97-AF65-F5344CB8AC3E}">
        <p14:creationId xmlns:p14="http://schemas.microsoft.com/office/powerpoint/2010/main" val="6149510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Lessons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11480" lvl="1" indent="0">
              <a:buNone/>
            </a:pPr>
            <a:r>
              <a:rPr lang="en-US" sz="4400" dirty="0" smtClean="0"/>
              <a:t>5. We need to be encouraged the the Lausanne Movement does believe that the issue of Israeli and Palestinian reconciliation is important.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5314959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96227"/>
            <a:ext cx="7543800" cy="3902032"/>
          </a:xfrm>
        </p:spPr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  </a:t>
            </a:r>
            <a:br>
              <a:rPr lang="en-US" sz="4000" dirty="0" smtClean="0"/>
            </a:br>
            <a:endParaRPr lang="en-US" sz="4000" dirty="0"/>
          </a:p>
        </p:txBody>
      </p:sp>
      <p:pic>
        <p:nvPicPr>
          <p:cNvPr id="4" name="Picture 3" descr="Lausanne_Logo_300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77" y="1669544"/>
            <a:ext cx="3331527" cy="1676868"/>
          </a:xfrm>
          <a:prstGeom prst="rect">
            <a:avLst/>
          </a:prstGeom>
        </p:spPr>
      </p:pic>
      <p:pic>
        <p:nvPicPr>
          <p:cNvPr id="5" name="Picture 4" descr="Screen Shot 2015-04-13 at 2.58.52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7"/>
          <a:stretch/>
        </p:blipFill>
        <p:spPr>
          <a:xfrm>
            <a:off x="3828604" y="3707160"/>
            <a:ext cx="4255928" cy="10215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8802" y="5440065"/>
            <a:ext cx="8040798" cy="58347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6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320</TotalTime>
  <Words>216</Words>
  <Application>Microsoft Office PowerPoint</Application>
  <PresentationFormat>On-screen Show (4:3)</PresentationFormat>
  <Paragraphs>39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Adjacency</vt:lpstr>
      <vt:lpstr>&amp;    Bonding in the Midst of Controversy</vt:lpstr>
      <vt:lpstr>Lausanne 1974</vt:lpstr>
      <vt:lpstr>Lausanne 1974</vt:lpstr>
      <vt:lpstr>“World evangelization requires the whole Church taking the whole message to the whole world.”</vt:lpstr>
      <vt:lpstr>Pattaya, Thailand</vt:lpstr>
      <vt:lpstr>COWE – Pattaya 1980</vt:lpstr>
      <vt:lpstr>David Harley</vt:lpstr>
      <vt:lpstr>LCJE in Progress</vt:lpstr>
      <vt:lpstr>Manila 1989</vt:lpstr>
      <vt:lpstr>Manila 1989</vt:lpstr>
      <vt:lpstr>Manila 1989</vt:lpstr>
      <vt:lpstr>Doug Birdsall</vt:lpstr>
      <vt:lpstr>PowerPoint Presentation</vt:lpstr>
      <vt:lpstr>Forums – Pattaya 2004</vt:lpstr>
      <vt:lpstr>Lake Balaton - 2007</vt:lpstr>
      <vt:lpstr>Senior Associates</vt:lpstr>
      <vt:lpstr>Senior Associates</vt:lpstr>
      <vt:lpstr>LCWE – Cape Town, South Africa</vt:lpstr>
      <vt:lpstr>Dan Sered &amp; Shadia Qubti</vt:lpstr>
      <vt:lpstr>Michael Oh</vt:lpstr>
      <vt:lpstr>Lausanne Global Analysis</vt:lpstr>
      <vt:lpstr>Israel Today – Haas Response</vt:lpstr>
      <vt:lpstr>Lessons Learned</vt:lpstr>
      <vt:lpstr>Lessons Learned</vt:lpstr>
      <vt:lpstr>Lessons Learned</vt:lpstr>
      <vt:lpstr>Lessons Learned</vt:lpstr>
      <vt:lpstr>Lessons Learned</vt:lpstr>
      <vt:lpstr>    </vt:lpstr>
    </vt:vector>
  </TitlesOfParts>
  <Company>Jews for Jesus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Through the Ages: The Lausanne Consultation on Jewish Evangelism</dc:title>
  <dc:creator>Arielle Rothbard</dc:creator>
  <cp:lastModifiedBy>Jim Melnick</cp:lastModifiedBy>
  <cp:revision>25</cp:revision>
  <dcterms:created xsi:type="dcterms:W3CDTF">2015-04-13T16:20:26Z</dcterms:created>
  <dcterms:modified xsi:type="dcterms:W3CDTF">2015-12-09T05:25:49Z</dcterms:modified>
</cp:coreProperties>
</file>